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80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05613" cy="99393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60"/>
  </p:normalViewPr>
  <p:slideViewPr>
    <p:cSldViewPr>
      <p:cViewPr varScale="1">
        <p:scale>
          <a:sx n="108" d="100"/>
          <a:sy n="108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 smtClean="0"/>
              <a:t>Klicka här för att ändra format på bakgrundstexten</a:t>
            </a:r>
          </a:p>
          <a:p>
            <a:pPr lvl="1"/>
            <a:r>
              <a:rPr lang="sv-SE" altLang="sv-SE" noProof="0" smtClean="0"/>
              <a:t>Nivå två</a:t>
            </a:r>
          </a:p>
          <a:p>
            <a:pPr lvl="2"/>
            <a:r>
              <a:rPr lang="sv-SE" altLang="sv-SE" noProof="0" smtClean="0"/>
              <a:t>Nivå tre</a:t>
            </a:r>
          </a:p>
          <a:p>
            <a:pPr lvl="3"/>
            <a:r>
              <a:rPr lang="sv-SE" altLang="sv-SE" noProof="0" smtClean="0"/>
              <a:t>Nivå fyra</a:t>
            </a:r>
          </a:p>
          <a:p>
            <a:pPr lvl="4"/>
            <a:r>
              <a:rPr lang="sv-SE" altLang="sv-SE" noProof="0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6597E4-3D2D-4621-AD14-4995882E643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93503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  <p:sp>
        <p:nvSpPr>
          <p:cNvPr id="65539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D1E17C-0548-4098-8631-B363E52332F9}" type="slidenum">
              <a:rPr lang="sv-SE" altLang="sv-SE" smtClean="0">
                <a:solidFill>
                  <a:srgbClr val="000000"/>
                </a:solidFill>
              </a:rPr>
              <a:pPr/>
              <a:t>2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  <p:sp>
        <p:nvSpPr>
          <p:cNvPr id="67587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F943A3-EA65-4034-AF3B-F0C6128E7B72}" type="slidenum">
              <a:rPr lang="sv-SE" altLang="sv-SE" smtClean="0">
                <a:solidFill>
                  <a:srgbClr val="000000"/>
                </a:solidFill>
              </a:rPr>
              <a:pPr/>
              <a:t>3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  <p:sp>
        <p:nvSpPr>
          <p:cNvPr id="69635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A9C239-C96C-4F4A-8830-068DD20357E2}" type="slidenum">
              <a:rPr lang="sv-SE" altLang="sv-SE" smtClean="0">
                <a:solidFill>
                  <a:srgbClr val="000000"/>
                </a:solidFill>
              </a:rPr>
              <a:pPr/>
              <a:t>4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  <p:sp>
        <p:nvSpPr>
          <p:cNvPr id="71683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417A00-37A1-4091-B124-4D1733721310}" type="slidenum">
              <a:rPr lang="sv-SE" altLang="sv-SE" smtClean="0">
                <a:solidFill>
                  <a:srgbClr val="000000"/>
                </a:solidFill>
              </a:rPr>
              <a:pPr/>
              <a:t>5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  <p:sp>
        <p:nvSpPr>
          <p:cNvPr id="73731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DE61C6-28B9-4261-A0DD-FE5D4347E3D9}" type="slidenum">
              <a:rPr lang="sv-SE" altLang="sv-SE" smtClean="0">
                <a:solidFill>
                  <a:srgbClr val="000000"/>
                </a:solidFill>
              </a:rPr>
              <a:pPr/>
              <a:t>6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  <p:sp>
        <p:nvSpPr>
          <p:cNvPr id="75779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1061C8-BADD-45D8-AD67-0E2885E40832}" type="slidenum">
              <a:rPr lang="sv-SE" altLang="sv-SE" smtClean="0">
                <a:solidFill>
                  <a:srgbClr val="000000"/>
                </a:solidFill>
              </a:rPr>
              <a:pPr/>
              <a:t>7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  <p:sp>
        <p:nvSpPr>
          <p:cNvPr id="77827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FCEBAB-93E2-4762-B44C-4331CECFB139}" type="slidenum">
              <a:rPr lang="sv-SE" altLang="sv-SE" smtClean="0">
                <a:solidFill>
                  <a:srgbClr val="000000"/>
                </a:solidFill>
              </a:rPr>
              <a:pPr/>
              <a:t>8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5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15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72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862768"/>
      </p:ext>
    </p:extLst>
  </p:cSld>
  <p:clrMapOvr>
    <a:masterClrMapping/>
  </p:clrMapOvr>
  <p:transition spd="med" advTm="7106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563985"/>
      </p:ext>
    </p:extLst>
  </p:cSld>
  <p:clrMapOvr>
    <a:masterClrMapping/>
  </p:clrMapOvr>
  <p:transition spd="med" advTm="7106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39457100"/>
      </p:ext>
    </p:extLst>
  </p:cSld>
  <p:clrMapOvr>
    <a:masterClrMapping/>
  </p:clrMapOvr>
  <p:transition spd="med" advTm="7106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3573463"/>
            <a:ext cx="403860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3573463"/>
            <a:ext cx="403860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845477"/>
      </p:ext>
    </p:extLst>
  </p:cSld>
  <p:clrMapOvr>
    <a:masterClrMapping/>
  </p:clrMapOvr>
  <p:transition spd="med" advTm="7106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737282"/>
      </p:ext>
    </p:extLst>
  </p:cSld>
  <p:clrMapOvr>
    <a:masterClrMapping/>
  </p:clrMapOvr>
  <p:transition spd="med" advTm="7106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960721"/>
      </p:ext>
    </p:extLst>
  </p:cSld>
  <p:clrMapOvr>
    <a:masterClrMapping/>
  </p:clrMapOvr>
  <p:transition spd="med" advTm="7106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266020"/>
      </p:ext>
    </p:extLst>
  </p:cSld>
  <p:clrMapOvr>
    <a:masterClrMapping/>
  </p:clrMapOvr>
  <p:transition spd="med" advTm="7106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77578294"/>
      </p:ext>
    </p:extLst>
  </p:cSld>
  <p:clrMapOvr>
    <a:masterClrMapping/>
  </p:clrMapOvr>
  <p:transition spd="med" advTm="7106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921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88556287"/>
      </p:ext>
    </p:extLst>
  </p:cSld>
  <p:clrMapOvr>
    <a:masterClrMapping/>
  </p:clrMapOvr>
  <p:transition spd="med" advTm="7106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626407"/>
      </p:ext>
    </p:extLst>
  </p:cSld>
  <p:clrMapOvr>
    <a:masterClrMapping/>
  </p:clrMapOvr>
  <p:transition spd="med" advTm="7106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5113" y="1412875"/>
            <a:ext cx="2071687" cy="38163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67425" cy="38163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560554"/>
      </p:ext>
    </p:extLst>
  </p:cSld>
  <p:clrMapOvr>
    <a:masterClrMapping/>
  </p:clrMapOvr>
  <p:transition spd="med" advTm="7106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767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65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33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1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8197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072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1" descr="förslag sid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623728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D363CFA0-7C1A-463A-BF47-0CF05B084F23}" type="slidenum">
              <a:rPr lang="sv-SE" sz="1000">
                <a:solidFill>
                  <a:srgbClr val="FFFFFF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rgbClr val="FFFFFF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2525" y="4763"/>
            <a:ext cx="3714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F44F8EA1-19B6-4E77-9B3B-B9154DA379DB}" type="slidenum">
              <a:rPr lang="sv-SE" sz="12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3789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73463"/>
            <a:ext cx="8229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</p:txBody>
      </p:sp>
      <p:pic>
        <p:nvPicPr>
          <p:cNvPr id="37892" name="Picture 31" descr="förslag sid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61658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2" descr="förslag sid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7750" b="94260"/>
          <a:stretch>
            <a:fillRect/>
          </a:stretch>
        </p:blipFill>
        <p:spPr bwMode="auto">
          <a:xfrm>
            <a:off x="0" y="3141663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3276600" y="6323013"/>
            <a:ext cx="3455988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altLang="sv-SE" sz="1600" i="1">
                <a:solidFill>
                  <a:srgbClr val="FFFFFF"/>
                </a:solidFill>
                <a:latin typeface="Times New Roman" pitchFamily="18" charset="0"/>
              </a:rPr>
              <a:t>På säker grund för hållbar utveckling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ransition spd="med" advTm="7106">
    <p:fad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is.swedgeo.se/startgsp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19100" y="476250"/>
            <a:ext cx="8204200" cy="2305050"/>
          </a:xfrm>
        </p:spPr>
        <p:txBody>
          <a:bodyPr/>
          <a:lstStyle/>
          <a:p>
            <a:pPr>
              <a:defRPr/>
            </a:pPr>
            <a:r>
              <a:rPr lang="sv-SE" dirty="0" smtClean="0">
                <a:latin typeface="+mn-lt"/>
              </a:rPr>
              <a:t>Geoteknisk </a:t>
            </a:r>
            <a:r>
              <a:rPr lang="sv-SE" dirty="0">
                <a:latin typeface="+mn-lt"/>
              </a:rPr>
              <a:t>sektorportal </a:t>
            </a:r>
            <a:r>
              <a:rPr lang="sv-SE" dirty="0" smtClean="0">
                <a:latin typeface="+mn-lt"/>
              </a:rPr>
              <a:t/>
            </a:r>
            <a:br>
              <a:rPr lang="sv-SE" dirty="0" smtClean="0">
                <a:latin typeface="+mn-lt"/>
              </a:rPr>
            </a:br>
            <a:r>
              <a:rPr lang="sv-SE" dirty="0" smtClean="0">
                <a:latin typeface="+mn-lt"/>
              </a:rPr>
              <a:t/>
            </a:r>
            <a:br>
              <a:rPr lang="sv-SE" dirty="0" smtClean="0">
                <a:latin typeface="+mn-lt"/>
              </a:rPr>
            </a:br>
            <a:r>
              <a:rPr lang="sv-SE" sz="2800" dirty="0" smtClean="0">
                <a:latin typeface="+mn-lt"/>
              </a:rPr>
              <a:t>nationell </a:t>
            </a:r>
            <a:r>
              <a:rPr lang="sv-SE" sz="2800" dirty="0">
                <a:latin typeface="+mn-lt"/>
              </a:rPr>
              <a:t>datainfrastruktur </a:t>
            </a:r>
            <a:r>
              <a:rPr lang="sv-SE" sz="2800" dirty="0" smtClean="0">
                <a:latin typeface="+mn-lt"/>
              </a:rPr>
              <a:t>för tillgång </a:t>
            </a:r>
            <a:r>
              <a:rPr lang="sv-SE" sz="2800" dirty="0">
                <a:latin typeface="+mn-lt"/>
              </a:rPr>
              <a:t>till genomförda </a:t>
            </a:r>
            <a:r>
              <a:rPr lang="sv-SE" sz="2800" dirty="0" smtClean="0">
                <a:latin typeface="+mn-lt"/>
              </a:rPr>
              <a:t>geotekniska </a:t>
            </a:r>
            <a:r>
              <a:rPr lang="sv-SE" sz="2800" dirty="0">
                <a:latin typeface="+mn-lt"/>
              </a:rPr>
              <a:t>undersökningar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2"/>
          <p:cNvSpPr txBox="1">
            <a:spLocks noChangeArrowheads="1"/>
          </p:cNvSpPr>
          <p:nvPr/>
        </p:nvSpPr>
        <p:spPr bwMode="auto">
          <a:xfrm>
            <a:off x="469900" y="398463"/>
            <a:ext cx="57578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800" b="1">
                <a:solidFill>
                  <a:srgbClr val="000000"/>
                </a:solidFill>
              </a:rPr>
              <a:t>Geoteknisk sektorportal </a:t>
            </a:r>
          </a:p>
        </p:txBody>
      </p:sp>
      <p:sp>
        <p:nvSpPr>
          <p:cNvPr id="2" name="Rektangel 1"/>
          <p:cNvSpPr/>
          <p:nvPr/>
        </p:nvSpPr>
        <p:spPr>
          <a:xfrm>
            <a:off x="323850" y="2492375"/>
            <a:ext cx="859155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</a:rPr>
              <a:t>Det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borras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för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ungefär</a:t>
            </a:r>
            <a:r>
              <a:rPr lang="en-US" sz="2000" dirty="0">
                <a:solidFill>
                  <a:srgbClr val="000000"/>
                </a:solidFill>
              </a:rPr>
              <a:t> 500 </a:t>
            </a:r>
            <a:r>
              <a:rPr lang="en-US" sz="2000" dirty="0" err="1">
                <a:solidFill>
                  <a:srgbClr val="000000"/>
                </a:solidFill>
              </a:rPr>
              <a:t>Mkr</a:t>
            </a:r>
            <a:r>
              <a:rPr lang="en-US" sz="2000" dirty="0">
                <a:solidFill>
                  <a:srgbClr val="000000"/>
                </a:solidFill>
              </a:rPr>
              <a:t> per </a:t>
            </a:r>
            <a:r>
              <a:rPr lang="en-US" sz="2000" dirty="0" err="1">
                <a:solidFill>
                  <a:srgbClr val="000000"/>
                </a:solidFill>
              </a:rPr>
              <a:t>år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Sverige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varav</a:t>
            </a:r>
            <a:r>
              <a:rPr lang="en-US" sz="2000" dirty="0">
                <a:solidFill>
                  <a:srgbClr val="000000"/>
                </a:solidFill>
              </a:rPr>
              <a:t> TRV </a:t>
            </a:r>
            <a:r>
              <a:rPr lang="en-US" sz="2000" dirty="0" err="1">
                <a:solidFill>
                  <a:srgbClr val="000000"/>
                </a:solidFill>
              </a:rPr>
              <a:t>står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för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hälften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Utförda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borrningar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redovisas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Geosuite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</a:rPr>
              <a:t>Samla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digitalt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arkivera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dirty="0">
                <a:solidFill>
                  <a:srgbClr val="000000"/>
                </a:solidFill>
              </a:rPr>
              <a:t> WMS-</a:t>
            </a:r>
            <a:r>
              <a:rPr lang="en-US" sz="2000" dirty="0" err="1">
                <a:solidFill>
                  <a:srgbClr val="000000"/>
                </a:solidFill>
              </a:rPr>
              <a:t>exponera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stort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antal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borrningar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geotekniska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undersökningsområden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nationellt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Exponering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sker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på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bl</a:t>
            </a:r>
            <a:r>
              <a:rPr lang="en-US" sz="2000" dirty="0">
                <a:solidFill>
                  <a:srgbClr val="000000"/>
                </a:solidFill>
              </a:rPr>
              <a:t> a geodata.se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andra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webb-applikationer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I </a:t>
            </a:r>
            <a:r>
              <a:rPr lang="en-US" sz="2000" dirty="0" err="1">
                <a:solidFill>
                  <a:srgbClr val="000000"/>
                </a:solidFill>
              </a:rPr>
              <a:t>ett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utbyggt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skede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är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nyttoeffekterna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bl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lägre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undersöknings</a:t>
            </a:r>
            <a:r>
              <a:rPr lang="en-US" sz="2000" dirty="0">
                <a:solidFill>
                  <a:srgbClr val="000000"/>
                </a:solidFill>
              </a:rPr>
              <a:t>- </a:t>
            </a:r>
            <a:r>
              <a:rPr lang="en-US" sz="2000" dirty="0" err="1">
                <a:solidFill>
                  <a:srgbClr val="000000"/>
                </a:solidFill>
              </a:rPr>
              <a:t>och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markbyggnadskostnader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  <p:grpSp>
        <p:nvGrpSpPr>
          <p:cNvPr id="64515" name="Grupp 2"/>
          <p:cNvGrpSpPr>
            <a:grpSpLocks/>
          </p:cNvGrpSpPr>
          <p:nvPr/>
        </p:nvGrpSpPr>
        <p:grpSpPr bwMode="auto">
          <a:xfrm>
            <a:off x="593725" y="1143000"/>
            <a:ext cx="7527925" cy="917575"/>
            <a:chOff x="323849" y="1480096"/>
            <a:chExt cx="7527623" cy="918467"/>
          </a:xfrm>
        </p:grpSpPr>
        <p:pic>
          <p:nvPicPr>
            <p:cNvPr id="64516" name="Picture 2" descr="http://gis.swedgeo.se/startgsp/images/ngdiparter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49" y="1480096"/>
              <a:ext cx="7527623" cy="630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7" name="Picture 4" descr="stockholm.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660" y="2044154"/>
              <a:ext cx="1040724" cy="354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upp 12"/>
          <p:cNvGrpSpPr>
            <a:grpSpLocks/>
          </p:cNvGrpSpPr>
          <p:nvPr/>
        </p:nvGrpSpPr>
        <p:grpSpPr bwMode="auto">
          <a:xfrm>
            <a:off x="755650" y="163513"/>
            <a:ext cx="7539038" cy="5595937"/>
            <a:chOff x="469814" y="752475"/>
            <a:chExt cx="7182086" cy="5391150"/>
          </a:xfrm>
        </p:grpSpPr>
        <p:pic>
          <p:nvPicPr>
            <p:cNvPr id="66563" name="Bildobjekt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14" y="752475"/>
              <a:ext cx="6232685" cy="513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4" name="Picture 4" descr="stockholm.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250" y="5789216"/>
              <a:ext cx="1040724" cy="354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5" name="Picture 2" descr="http://gis.swedgeo.se/startgsp/images/ngdiparter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4" t="17097" r="57664" b="27039"/>
            <a:stretch>
              <a:fillRect/>
            </a:stretch>
          </p:blipFill>
          <p:spPr bwMode="auto">
            <a:xfrm>
              <a:off x="932614" y="5748337"/>
              <a:ext cx="1533526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6" name="Picture 2" descr="http://gis.swedgeo.se/startgsp/images/ngdiparter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536"/>
            <a:stretch>
              <a:fillRect/>
            </a:stretch>
          </p:blipFill>
          <p:spPr bwMode="auto">
            <a:xfrm>
              <a:off x="865521" y="2724869"/>
              <a:ext cx="486611" cy="630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567" name="Grupp 9"/>
            <p:cNvGrpSpPr>
              <a:grpSpLocks/>
            </p:cNvGrpSpPr>
            <p:nvPr/>
          </p:nvGrpSpPr>
          <p:grpSpPr bwMode="auto">
            <a:xfrm>
              <a:off x="5232314" y="2495161"/>
              <a:ext cx="2419586" cy="630866"/>
              <a:chOff x="4904539" y="3190486"/>
              <a:chExt cx="2419586" cy="630866"/>
            </a:xfrm>
          </p:grpSpPr>
          <p:pic>
            <p:nvPicPr>
              <p:cNvPr id="66569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376"/>
              <a:stretch>
                <a:fillRect/>
              </a:stretch>
            </p:blipFill>
            <p:spPr bwMode="auto">
              <a:xfrm>
                <a:off x="4904539" y="3190486"/>
                <a:ext cx="1477211" cy="630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570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43" r="42738"/>
              <a:stretch>
                <a:fillRect/>
              </a:stretch>
            </p:blipFill>
            <p:spPr bwMode="auto">
              <a:xfrm>
                <a:off x="6381750" y="3190486"/>
                <a:ext cx="942375" cy="630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568" name="Picture 2" descr="http://gis.swedgeo.se/startgsp/images/ngdiparter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56" t="27641" r="10287" b="24043"/>
            <a:stretch>
              <a:fillRect/>
            </a:stretch>
          </p:blipFill>
          <p:spPr bwMode="auto">
            <a:xfrm>
              <a:off x="2275640" y="4391023"/>
              <a:ext cx="1743075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2" name="textruta 3"/>
          <p:cNvSpPr txBox="1">
            <a:spLocks noChangeArrowheads="1"/>
          </p:cNvSpPr>
          <p:nvPr/>
        </p:nvSpPr>
        <p:spPr bwMode="auto">
          <a:xfrm>
            <a:off x="85725" y="5805488"/>
            <a:ext cx="8972550" cy="31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400" b="1">
                <a:solidFill>
                  <a:srgbClr val="000000"/>
                </a:solidFill>
              </a:rPr>
              <a:t>Startsida: </a:t>
            </a:r>
            <a:r>
              <a:rPr lang="sv-SE" altLang="sv-SE" sz="1400" b="1">
                <a:solidFill>
                  <a:srgbClr val="000000"/>
                </a:solidFill>
                <a:hlinkClick r:id="rId6"/>
              </a:rPr>
              <a:t>http://gis.swedgeo.se/startgsp/</a:t>
            </a:r>
            <a:r>
              <a:rPr lang="sv-SE" altLang="sv-SE" sz="1400" b="1">
                <a:solidFill>
                  <a:srgbClr val="000000"/>
                </a:solidFill>
              </a:rPr>
              <a:t> - härifrån nås alla resurser inom Geoteknisk sektorportal</a:t>
            </a: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upp 2"/>
          <p:cNvGrpSpPr>
            <a:grpSpLocks/>
          </p:cNvGrpSpPr>
          <p:nvPr/>
        </p:nvGrpSpPr>
        <p:grpSpPr bwMode="auto">
          <a:xfrm>
            <a:off x="47625" y="125413"/>
            <a:ext cx="4352925" cy="3590925"/>
            <a:chOff x="47625" y="857250"/>
            <a:chExt cx="4075698" cy="3419475"/>
          </a:xfrm>
        </p:grpSpPr>
        <p:pic>
          <p:nvPicPr>
            <p:cNvPr id="686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857250"/>
              <a:ext cx="4075698" cy="3419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9" name="textruta 1"/>
            <p:cNvSpPr txBox="1">
              <a:spLocks noChangeArrowheads="1"/>
            </p:cNvSpPr>
            <p:nvPr/>
          </p:nvSpPr>
          <p:spPr bwMode="auto">
            <a:xfrm>
              <a:off x="123825" y="2690305"/>
              <a:ext cx="3585978" cy="2344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v-SE" altLang="sv-SE" sz="1000" b="1">
                  <a:solidFill>
                    <a:srgbClr val="000000"/>
                  </a:solidFill>
                </a:rPr>
                <a:t>Geotekniska undersökningsområden, ca 7000 registreringar</a:t>
              </a:r>
            </a:p>
          </p:txBody>
        </p:sp>
      </p:grpSp>
      <p:grpSp>
        <p:nvGrpSpPr>
          <p:cNvPr id="68610" name="Grupp 1"/>
          <p:cNvGrpSpPr>
            <a:grpSpLocks/>
          </p:cNvGrpSpPr>
          <p:nvPr/>
        </p:nvGrpSpPr>
        <p:grpSpPr bwMode="auto">
          <a:xfrm>
            <a:off x="4537075" y="44450"/>
            <a:ext cx="4562475" cy="3841750"/>
            <a:chOff x="4536773" y="520352"/>
            <a:chExt cx="4562794" cy="3842098"/>
          </a:xfrm>
        </p:grpSpPr>
        <p:pic>
          <p:nvPicPr>
            <p:cNvPr id="686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773" y="571500"/>
              <a:ext cx="4331002" cy="3790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11371"/>
              <a:ext cx="2813892" cy="14746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47" t="28267"/>
            <a:stretch>
              <a:fillRect/>
            </a:stretch>
          </p:blipFill>
          <p:spPr bwMode="auto">
            <a:xfrm>
              <a:off x="7162800" y="3361895"/>
              <a:ext cx="1638299" cy="959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textruta 6"/>
            <p:cNvSpPr txBox="1">
              <a:spLocks noChangeArrowheads="1"/>
            </p:cNvSpPr>
            <p:nvPr/>
          </p:nvSpPr>
          <p:spPr bwMode="auto">
            <a:xfrm>
              <a:off x="6115051" y="520352"/>
              <a:ext cx="2984516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v-SE" altLang="sv-SE" sz="1000" b="1">
                  <a:solidFill>
                    <a:srgbClr val="000000"/>
                  </a:solidFill>
                </a:rPr>
                <a:t>GeoSuite-projekt med korrekt plansymbol, profilritning samt ev. RGeo/MUR</a:t>
              </a:r>
            </a:p>
          </p:txBody>
        </p:sp>
      </p:grpSp>
      <p:grpSp>
        <p:nvGrpSpPr>
          <p:cNvPr id="68611" name="Grupp 5"/>
          <p:cNvGrpSpPr>
            <a:grpSpLocks/>
          </p:cNvGrpSpPr>
          <p:nvPr/>
        </p:nvGrpSpPr>
        <p:grpSpPr bwMode="auto">
          <a:xfrm>
            <a:off x="782638" y="2741613"/>
            <a:ext cx="5302250" cy="3567112"/>
            <a:chOff x="701462" y="3195638"/>
            <a:chExt cx="5303548" cy="3567112"/>
          </a:xfrm>
        </p:grpSpPr>
        <p:pic>
          <p:nvPicPr>
            <p:cNvPr id="6861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3" name="textruta 7"/>
            <p:cNvSpPr txBox="1">
              <a:spLocks noChangeArrowheads="1"/>
            </p:cNvSpPr>
            <p:nvPr/>
          </p:nvSpPr>
          <p:spPr bwMode="auto">
            <a:xfrm>
              <a:off x="806263" y="6256338"/>
              <a:ext cx="5024079" cy="406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v-SE" altLang="sv-SE" sz="1000" b="1">
                  <a:solidFill>
                    <a:srgbClr val="000000"/>
                  </a:solidFill>
                </a:rPr>
                <a:t>Geodata.se – Geoteknisk sektorsportal är några tematiska WMS-er av hundratals andra från svenska myndigheter och dataleverantörer</a:t>
              </a:r>
            </a:p>
          </p:txBody>
        </p:sp>
      </p:grp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35000"/>
            <a:ext cx="2203450" cy="2938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textruta 2"/>
          <p:cNvSpPr txBox="1">
            <a:spLocks noChangeArrowheads="1"/>
          </p:cNvSpPr>
          <p:nvPr/>
        </p:nvSpPr>
        <p:spPr bwMode="auto">
          <a:xfrm>
            <a:off x="1547813" y="119063"/>
            <a:ext cx="705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sv-SE" altLang="sv-SE" sz="2000" b="1">
                <a:solidFill>
                  <a:srgbClr val="000000"/>
                </a:solidFill>
              </a:rPr>
              <a:t>Från borrbandvagn </a:t>
            </a:r>
            <a:r>
              <a:rPr lang="sv-SE" altLang="sv-SE" sz="2000" b="1">
                <a:solidFill>
                  <a:srgbClr val="000000"/>
                </a:solidFill>
                <a:sym typeface="Wingdings" pitchFamily="2" charset="2"/>
              </a:rPr>
              <a:t> BGA </a:t>
            </a:r>
            <a:r>
              <a:rPr lang="sv-SE" altLang="sv-SE" sz="2000" b="1">
                <a:solidFill>
                  <a:srgbClr val="000000"/>
                </a:solidFill>
              </a:rPr>
              <a:t> WMS på Geodataportalen </a:t>
            </a:r>
          </a:p>
          <a:p>
            <a:pPr algn="r"/>
            <a:r>
              <a:rPr lang="sv-SE" altLang="sv-SE" sz="2000" b="1">
                <a:solidFill>
                  <a:srgbClr val="000000"/>
                </a:solidFill>
              </a:rPr>
              <a:t>				(och andra webbsidor)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125538"/>
            <a:ext cx="34686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25538"/>
            <a:ext cx="2881313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1" name="Grupp 7"/>
          <p:cNvGrpSpPr>
            <a:grpSpLocks/>
          </p:cNvGrpSpPr>
          <p:nvPr/>
        </p:nvGrpSpPr>
        <p:grpSpPr bwMode="auto">
          <a:xfrm>
            <a:off x="119063" y="3573463"/>
            <a:ext cx="7989887" cy="2700337"/>
            <a:chOff x="119063" y="4074715"/>
            <a:chExt cx="7989885" cy="2701530"/>
          </a:xfrm>
        </p:grpSpPr>
        <p:grpSp>
          <p:nvGrpSpPr>
            <p:cNvPr id="70662" name="Grupp 3"/>
            <p:cNvGrpSpPr>
              <a:grpSpLocks/>
            </p:cNvGrpSpPr>
            <p:nvPr/>
          </p:nvGrpSpPr>
          <p:grpSpPr bwMode="auto">
            <a:xfrm>
              <a:off x="119063" y="4074715"/>
              <a:ext cx="2035969" cy="2120107"/>
              <a:chOff x="6060281" y="3359150"/>
              <a:chExt cx="2035969" cy="2120107"/>
            </a:xfrm>
          </p:grpSpPr>
          <p:pic>
            <p:nvPicPr>
              <p:cNvPr id="70669" name="Picture 4" descr="stockholm.s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8856" y="3397250"/>
                <a:ext cx="1762125" cy="600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670" name="Rektangel 2"/>
              <p:cNvSpPr>
                <a:spLocks noChangeArrowheads="1"/>
              </p:cNvSpPr>
              <p:nvPr/>
            </p:nvSpPr>
            <p:spPr bwMode="auto">
              <a:xfrm>
                <a:off x="6060281" y="3359150"/>
                <a:ext cx="2035969" cy="2120107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sv-SE" sz="20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066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19" y="4603751"/>
              <a:ext cx="2303462" cy="215106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4" name="textruta 1"/>
            <p:cNvSpPr txBox="1">
              <a:spLocks noChangeArrowheads="1"/>
            </p:cNvSpPr>
            <p:nvPr/>
          </p:nvSpPr>
          <p:spPr bwMode="auto">
            <a:xfrm>
              <a:off x="7172323" y="5976937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v-SE" altLang="sv-SE" sz="2400">
                  <a:solidFill>
                    <a:srgbClr val="FF0000"/>
                  </a:solidFill>
                </a:rPr>
                <a:t>WMS</a:t>
              </a:r>
              <a:endParaRPr lang="en-US" altLang="sv-SE" sz="2400">
                <a:solidFill>
                  <a:srgbClr val="FF0000"/>
                </a:solidFill>
              </a:endParaRPr>
            </a:p>
          </p:txBody>
        </p:sp>
        <p:pic>
          <p:nvPicPr>
            <p:cNvPr id="7066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10" y="4844257"/>
              <a:ext cx="2253341" cy="1931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66" name="Bildobjekt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146" b="60831"/>
            <a:stretch>
              <a:fillRect/>
            </a:stretch>
          </p:blipFill>
          <p:spPr bwMode="auto">
            <a:xfrm>
              <a:off x="5497297" y="4926691"/>
              <a:ext cx="1044475" cy="1767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0667" name="Rak pil 4"/>
            <p:cNvCxnSpPr>
              <a:cxnSpLocks noChangeShapeType="1"/>
            </p:cNvCxnSpPr>
            <p:nvPr/>
          </p:nvCxnSpPr>
          <p:spPr bwMode="auto">
            <a:xfrm>
              <a:off x="3986551" y="6194822"/>
              <a:ext cx="1718924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68" name="Rak pil 14"/>
            <p:cNvCxnSpPr>
              <a:cxnSpLocks noChangeShapeType="1"/>
            </p:cNvCxnSpPr>
            <p:nvPr/>
          </p:nvCxnSpPr>
          <p:spPr bwMode="auto">
            <a:xfrm>
              <a:off x="6417276" y="6207919"/>
              <a:ext cx="755047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ruta 2"/>
          <p:cNvSpPr txBox="1">
            <a:spLocks noChangeArrowheads="1"/>
          </p:cNvSpPr>
          <p:nvPr/>
        </p:nvSpPr>
        <p:spPr bwMode="auto">
          <a:xfrm>
            <a:off x="611188" y="115888"/>
            <a:ext cx="7308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000" b="1">
                <a:solidFill>
                  <a:srgbClr val="000000"/>
                </a:solidFill>
              </a:rPr>
              <a:t>Visning av individuella borrhål från </a:t>
            </a:r>
          </a:p>
          <a:p>
            <a:r>
              <a:rPr lang="sv-SE" altLang="sv-SE" sz="2000" b="1">
                <a:solidFill>
                  <a:srgbClr val="000000"/>
                </a:solidFill>
              </a:rPr>
              <a:t>Branschens Geotekniska Arkiv (BGA)</a:t>
            </a:r>
          </a:p>
        </p:txBody>
      </p:sp>
      <p:grpSp>
        <p:nvGrpSpPr>
          <p:cNvPr id="72706" name="Grupp 1"/>
          <p:cNvGrpSpPr>
            <a:grpSpLocks/>
          </p:cNvGrpSpPr>
          <p:nvPr/>
        </p:nvGrpSpPr>
        <p:grpSpPr bwMode="auto">
          <a:xfrm>
            <a:off x="114300" y="836613"/>
            <a:ext cx="8696325" cy="5399087"/>
            <a:chOff x="114299" y="1402598"/>
            <a:chExt cx="8696326" cy="5398251"/>
          </a:xfrm>
        </p:grpSpPr>
        <p:pic>
          <p:nvPicPr>
            <p:cNvPr id="72707" name="Bildobjekt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" y="1402598"/>
              <a:ext cx="6615503" cy="539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ruta 2"/>
            <p:cNvSpPr txBox="1">
              <a:spLocks noChangeArrowheads="1"/>
            </p:cNvSpPr>
            <p:nvPr/>
          </p:nvSpPr>
          <p:spPr bwMode="auto">
            <a:xfrm>
              <a:off x="4914900" y="2112100"/>
              <a:ext cx="3895725" cy="19301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sv-SE" dirty="0" smtClean="0">
                  <a:solidFill>
                    <a:srgbClr val="000000"/>
                  </a:solidFill>
                  <a:latin typeface="Arial"/>
                </a:rPr>
                <a:t>Det finns tydliga instruktioner för:</a:t>
              </a:r>
            </a:p>
            <a:p>
              <a:pPr eaLnBrk="1" hangingPunct="1">
                <a:defRPr/>
              </a:pPr>
              <a:endParaRPr lang="sv-SE" dirty="0" smtClean="0">
                <a:solidFill>
                  <a:srgbClr val="000000"/>
                </a:solidFill>
                <a:latin typeface="Arial"/>
              </a:endParaRPr>
            </a:p>
            <a:p>
              <a:pPr marL="342900" indent="-342900" eaLnBrk="1" hangingPunct="1">
                <a:buFont typeface="Arial" panose="020B0604020202020204" pitchFamily="34" charset="0"/>
                <a:buChar char="•"/>
                <a:defRPr/>
              </a:pPr>
              <a:r>
                <a:rPr lang="sv-SE" b="1" dirty="0" smtClean="0">
                  <a:solidFill>
                    <a:srgbClr val="000000"/>
                  </a:solidFill>
                  <a:latin typeface="Arial"/>
                </a:rPr>
                <a:t>Nedladdning</a:t>
              </a:r>
              <a:r>
                <a:rPr lang="sv-SE" dirty="0" smtClean="0">
                  <a:solidFill>
                    <a:srgbClr val="000000"/>
                  </a:solidFill>
                  <a:latin typeface="Arial"/>
                </a:rPr>
                <a:t> av </a:t>
              </a:r>
              <a:r>
                <a:rPr lang="sv-SE" dirty="0" err="1" smtClean="0">
                  <a:solidFill>
                    <a:srgbClr val="000000"/>
                  </a:solidFill>
                  <a:latin typeface="Arial"/>
                </a:rPr>
                <a:t>Geosuite</a:t>
              </a:r>
              <a:r>
                <a:rPr lang="sv-SE" dirty="0" smtClean="0">
                  <a:solidFill>
                    <a:srgbClr val="000000"/>
                  </a:solidFill>
                  <a:latin typeface="Arial"/>
                </a:rPr>
                <a:t> borrhål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  <a:defRPr/>
              </a:pPr>
              <a:r>
                <a:rPr lang="sv-SE" b="1" dirty="0" smtClean="0">
                  <a:solidFill>
                    <a:srgbClr val="000000"/>
                  </a:solidFill>
                  <a:latin typeface="Arial"/>
                </a:rPr>
                <a:t>Uppladdning</a:t>
              </a:r>
              <a:r>
                <a:rPr lang="sv-SE" dirty="0" smtClean="0">
                  <a:solidFill>
                    <a:srgbClr val="000000"/>
                  </a:solidFill>
                  <a:latin typeface="Arial"/>
                </a:rPr>
                <a:t> av </a:t>
              </a:r>
              <a:r>
                <a:rPr lang="sv-SE" dirty="0" err="1" smtClean="0">
                  <a:solidFill>
                    <a:srgbClr val="000000"/>
                  </a:solidFill>
                  <a:latin typeface="Arial"/>
                </a:rPr>
                <a:t>Geosuite</a:t>
              </a:r>
              <a:r>
                <a:rPr lang="sv-SE" dirty="0" smtClean="0">
                  <a:solidFill>
                    <a:srgbClr val="000000"/>
                  </a:solidFill>
                  <a:latin typeface="Arial"/>
                </a:rPr>
                <a:t> borrhål</a:t>
              </a:r>
            </a:p>
          </p:txBody>
        </p:sp>
      </p:grp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60350"/>
            <a:ext cx="8837613" cy="584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801" name="Rak 2"/>
          <p:cNvCxnSpPr>
            <a:cxnSpLocks noChangeShapeType="1"/>
          </p:cNvCxnSpPr>
          <p:nvPr/>
        </p:nvCxnSpPr>
        <p:spPr bwMode="auto">
          <a:xfrm flipH="1">
            <a:off x="4781550" y="44450"/>
            <a:ext cx="9525" cy="61150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802" name="Grupp 4"/>
          <p:cNvGrpSpPr>
            <a:grpSpLocks/>
          </p:cNvGrpSpPr>
          <p:nvPr/>
        </p:nvGrpSpPr>
        <p:grpSpPr bwMode="auto">
          <a:xfrm>
            <a:off x="4943475" y="260350"/>
            <a:ext cx="4352925" cy="2713038"/>
            <a:chOff x="4943474" y="597255"/>
            <a:chExt cx="4352926" cy="2712497"/>
          </a:xfrm>
        </p:grpSpPr>
        <p:sp>
          <p:nvSpPr>
            <p:cNvPr id="76808" name="Text Box 2"/>
            <p:cNvSpPr txBox="1">
              <a:spLocks noChangeArrowheads="1"/>
            </p:cNvSpPr>
            <p:nvPr/>
          </p:nvSpPr>
          <p:spPr bwMode="auto">
            <a:xfrm>
              <a:off x="6524624" y="597255"/>
              <a:ext cx="2771776" cy="120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v-SE" altLang="sv-SE" sz="2400" b="1">
                  <a:solidFill>
                    <a:srgbClr val="000000"/>
                  </a:solidFill>
                </a:rPr>
                <a:t>Dataleverantörer undersöknings-</a:t>
              </a:r>
            </a:p>
            <a:p>
              <a:r>
                <a:rPr lang="sv-SE" altLang="sv-SE" sz="2400" b="1">
                  <a:solidFill>
                    <a:srgbClr val="000000"/>
                  </a:solidFill>
                </a:rPr>
                <a:t>områden</a:t>
              </a:r>
            </a:p>
          </p:txBody>
        </p:sp>
        <p:sp>
          <p:nvSpPr>
            <p:cNvPr id="76809" name="Text Box 3"/>
            <p:cNvSpPr txBox="1">
              <a:spLocks noChangeArrowheads="1"/>
            </p:cNvSpPr>
            <p:nvPr/>
          </p:nvSpPr>
          <p:spPr bwMode="auto">
            <a:xfrm>
              <a:off x="4943474" y="2109423"/>
              <a:ext cx="42005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FontTx/>
                <a:buChar char="•"/>
              </a:pPr>
              <a:r>
                <a:rPr lang="sv-SE" altLang="sv-SE">
                  <a:solidFill>
                    <a:srgbClr val="FF0000"/>
                  </a:solidFill>
                </a:rPr>
                <a:t> Kommuner med upprättade </a:t>
              </a:r>
            </a:p>
            <a:p>
              <a:pPr>
                <a:buClr>
                  <a:srgbClr val="000000"/>
                </a:buClr>
              </a:pPr>
              <a:r>
                <a:rPr lang="sv-SE" altLang="sv-SE">
                  <a:solidFill>
                    <a:srgbClr val="FF0000"/>
                  </a:solidFill>
                </a:rPr>
                <a:t>   (metadata)-arkiv</a:t>
              </a:r>
            </a:p>
            <a:p>
              <a:pPr>
                <a:buClr>
                  <a:srgbClr val="000000"/>
                </a:buClr>
                <a:buFontTx/>
                <a:buChar char="•"/>
              </a:pPr>
              <a:endParaRPr lang="sv-SE" altLang="sv-SE">
                <a:solidFill>
                  <a:srgbClr val="FF0000"/>
                </a:solidFill>
              </a:endParaRPr>
            </a:p>
            <a:p>
              <a:pPr>
                <a:buClr>
                  <a:srgbClr val="000000"/>
                </a:buClr>
                <a:buFontTx/>
                <a:buChar char="•"/>
              </a:pPr>
              <a:r>
                <a:rPr lang="sv-SE" altLang="sv-SE">
                  <a:solidFill>
                    <a:srgbClr val="FF0000"/>
                  </a:solidFill>
                </a:rPr>
                <a:t> SGU</a:t>
              </a:r>
              <a:endParaRPr lang="sv-SE" altLang="sv-SE">
                <a:solidFill>
                  <a:srgbClr val="000000"/>
                </a:solidFill>
              </a:endParaRPr>
            </a:p>
          </p:txBody>
        </p:sp>
      </p:grp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1619250" y="333375"/>
            <a:ext cx="3086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400" b="1">
                <a:solidFill>
                  <a:srgbClr val="000000"/>
                </a:solidFill>
              </a:rPr>
              <a:t>Dataleverantörer borrhål</a:t>
            </a:r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107950" y="1700213"/>
            <a:ext cx="4572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02870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sv-SE" altLang="sv-SE">
                <a:solidFill>
                  <a:srgbClr val="000000"/>
                </a:solidFill>
              </a:rPr>
              <a:t>Ägare eller utförare av undersökningar på uppdrag av:</a:t>
            </a:r>
          </a:p>
          <a:p>
            <a:pPr>
              <a:buClr>
                <a:srgbClr val="000000"/>
              </a:buClr>
            </a:pPr>
            <a:endParaRPr lang="sv-SE" altLang="sv-SE">
              <a:solidFill>
                <a:srgbClr val="FF0000"/>
              </a:solidFill>
            </a:endParaRP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sv-SE" altLang="sv-SE">
                <a:solidFill>
                  <a:srgbClr val="000000"/>
                </a:solidFill>
              </a:rPr>
              <a:t>Kommuner</a:t>
            </a:r>
          </a:p>
          <a:p>
            <a:pPr lvl="1">
              <a:buClr>
                <a:srgbClr val="000000"/>
              </a:buClr>
              <a:buFont typeface="Arial" charset="0"/>
              <a:buNone/>
            </a:pPr>
            <a:endParaRPr lang="sv-SE" altLang="sv-SE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sv-SE" altLang="sv-SE">
                <a:solidFill>
                  <a:srgbClr val="000000"/>
                </a:solidFill>
              </a:rPr>
              <a:t>Byggherrar inom offentliga och    privata sektorn</a:t>
            </a:r>
          </a:p>
          <a:p>
            <a:pPr lvl="1">
              <a:buClr>
                <a:srgbClr val="000000"/>
              </a:buClr>
              <a:buFont typeface="Arial" charset="0"/>
              <a:buNone/>
            </a:pPr>
            <a:endParaRPr lang="sv-SE" altLang="sv-SE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sv-SE" altLang="sv-SE">
                <a:solidFill>
                  <a:srgbClr val="000000"/>
                </a:solidFill>
              </a:rPr>
              <a:t>Myndigheter</a:t>
            </a:r>
            <a:endParaRPr lang="sv-SE" altLang="sv-SE">
              <a:solidFill>
                <a:srgbClr val="FF0000"/>
              </a:solidFill>
            </a:endParaRPr>
          </a:p>
          <a:p>
            <a:pPr>
              <a:buClr>
                <a:srgbClr val="000000"/>
              </a:buClr>
            </a:pPr>
            <a:endParaRPr lang="sv-SE" altLang="sv-SE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sv-SE" altLang="sv-SE" sz="1600">
                <a:solidFill>
                  <a:srgbClr val="000000"/>
                </a:solidFill>
              </a:rPr>
              <a:t>Juridiska förhållanden – vad gäller för nyttjande av data – är i stort utredda i samråd med jurister på LM, TRV, SKL och från branschföreträdare som STD.</a:t>
            </a:r>
            <a:br>
              <a:rPr lang="sv-SE" altLang="sv-SE" sz="1600">
                <a:solidFill>
                  <a:srgbClr val="000000"/>
                </a:solidFill>
              </a:rPr>
            </a:br>
            <a:r>
              <a:rPr lang="sv-SE" altLang="sv-SE" sz="1600">
                <a:solidFill>
                  <a:srgbClr val="000000"/>
                </a:solidFill>
              </a:rPr>
              <a:t>Vi kommer att tillhandahålla underlag lämpligt för att infoga i kommande avtal med utförare.</a:t>
            </a:r>
          </a:p>
        </p:txBody>
      </p:sp>
      <p:pic>
        <p:nvPicPr>
          <p:cNvPr id="768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1443038" cy="124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04813"/>
            <a:ext cx="1504950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ll sv">
  <a:themeElements>
    <a:clrScheme name="SGI-OH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SGI-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I-O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GI-OH 15">
    <a:dk1>
      <a:srgbClr val="333333"/>
    </a:dk1>
    <a:lt1>
      <a:srgbClr val="FFFFFF"/>
    </a:lt1>
    <a:dk2>
      <a:srgbClr val="0066CC"/>
    </a:dk2>
    <a:lt2>
      <a:srgbClr val="DDDDDD"/>
    </a:lt2>
    <a:accent1>
      <a:srgbClr val="85DA46"/>
    </a:accent1>
    <a:accent2>
      <a:srgbClr val="0066CC"/>
    </a:accent2>
    <a:accent3>
      <a:srgbClr val="FFFFFF"/>
    </a:accent3>
    <a:accent4>
      <a:srgbClr val="2A2A2A"/>
    </a:accent4>
    <a:accent5>
      <a:srgbClr val="C2EAB0"/>
    </a:accent5>
    <a:accent6>
      <a:srgbClr val="005CB9"/>
    </a:accent6>
    <a:hlink>
      <a:srgbClr val="336699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 sv</Template>
  <TotalTime>334</TotalTime>
  <Words>216</Words>
  <Application>Microsoft Office PowerPoint</Application>
  <PresentationFormat>Bildspel på skärmen (4:3)</PresentationFormat>
  <Paragraphs>43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0" baseType="lpstr">
      <vt:lpstr>Standardformgivning</vt:lpstr>
      <vt:lpstr>1_Mall sv</vt:lpstr>
      <vt:lpstr>Geoteknisk sektorportal   nationell datainfrastruktur för tillgång till genomförda geotekniska undersökningar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Skredriskkartering - Norsälven</dc:title>
  <dc:creator>Karin Odén</dc:creator>
  <cp:lastModifiedBy>Mats Öberg</cp:lastModifiedBy>
  <cp:revision>32</cp:revision>
  <dcterms:created xsi:type="dcterms:W3CDTF">2014-02-20T12:20:58Z</dcterms:created>
  <dcterms:modified xsi:type="dcterms:W3CDTF">2014-04-02T09:47:03Z</dcterms:modified>
</cp:coreProperties>
</file>